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3" r:id="rId3"/>
    <p:sldId id="261" r:id="rId4"/>
    <p:sldId id="262" r:id="rId5"/>
    <p:sldId id="259" r:id="rId6"/>
    <p:sldId id="260" r:id="rId7"/>
    <p:sldId id="272" r:id="rId8"/>
    <p:sldId id="273" r:id="rId9"/>
    <p:sldId id="264" r:id="rId10"/>
    <p:sldId id="274" r:id="rId11"/>
    <p:sldId id="267" r:id="rId12"/>
    <p:sldId id="268" r:id="rId13"/>
    <p:sldId id="269" r:id="rId14"/>
    <p:sldId id="275" r:id="rId15"/>
    <p:sldId id="271" r:id="rId16"/>
    <p:sldId id="258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1" y="35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F5A3-CD94-405D-940A-F29034B317AF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C047-716E-4DA8-A1AA-380EA2DFC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708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F5A3-CD94-405D-940A-F29034B317AF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C047-716E-4DA8-A1AA-380EA2DFC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970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F5A3-CD94-405D-940A-F29034B317AF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C047-716E-4DA8-A1AA-380EA2DFC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86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F5A3-CD94-405D-940A-F29034B317AF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C047-716E-4DA8-A1AA-380EA2DFC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61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F5A3-CD94-405D-940A-F29034B317AF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C047-716E-4DA8-A1AA-380EA2DFC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2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F5A3-CD94-405D-940A-F29034B317AF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C047-716E-4DA8-A1AA-380EA2DFC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68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F5A3-CD94-405D-940A-F29034B317AF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C047-716E-4DA8-A1AA-380EA2DFC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73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F5A3-CD94-405D-940A-F29034B317AF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C047-716E-4DA8-A1AA-380EA2DFC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35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F5A3-CD94-405D-940A-F29034B317AF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C047-716E-4DA8-A1AA-380EA2DFC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41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F5A3-CD94-405D-940A-F29034B317AF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C047-716E-4DA8-A1AA-380EA2DFC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07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F5A3-CD94-405D-940A-F29034B317AF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C047-716E-4DA8-A1AA-380EA2DFC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4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7F5A3-CD94-405D-940A-F29034B317AF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9C047-716E-4DA8-A1AA-380EA2DFC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70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Supporting Writing at Key Stage 2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3600" i="1" dirty="0" smtClean="0"/>
              <a:t>How can parents support children </a:t>
            </a:r>
            <a:r>
              <a:rPr lang="en-GB" sz="3600" i="1" dirty="0" smtClean="0"/>
              <a:t>in their development as writers?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675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Using passive and modal verbs mostly </a:t>
            </a:r>
            <a:r>
              <a:rPr lang="en-GB" b="1" dirty="0" smtClean="0"/>
              <a:t>appropriately</a:t>
            </a:r>
          </a:p>
          <a:p>
            <a:endParaRPr lang="en-GB" b="1" dirty="0"/>
          </a:p>
          <a:p>
            <a:r>
              <a:rPr lang="en-GB" dirty="0" smtClean="0"/>
              <a:t>What are </a:t>
            </a:r>
            <a:r>
              <a:rPr lang="en-GB" b="1" dirty="0" smtClean="0"/>
              <a:t>passive</a:t>
            </a:r>
            <a:r>
              <a:rPr lang="en-GB" dirty="0" smtClean="0"/>
              <a:t> and </a:t>
            </a:r>
            <a:r>
              <a:rPr lang="en-GB" b="1" dirty="0" smtClean="0"/>
              <a:t>modal</a:t>
            </a:r>
            <a:r>
              <a:rPr lang="en-GB" dirty="0" smtClean="0"/>
              <a:t> verbs??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444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Passive verbs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 smtClean="0"/>
              <a:t>Verbs </a:t>
            </a:r>
            <a:r>
              <a:rPr lang="en-GB" altLang="en-US" dirty="0"/>
              <a:t>are </a:t>
            </a:r>
            <a:r>
              <a:rPr lang="en-GB" altLang="en-US" b="1" dirty="0"/>
              <a:t>active</a:t>
            </a:r>
            <a:r>
              <a:rPr lang="en-GB" altLang="en-US" dirty="0"/>
              <a:t> when the subject of the sentence does the </a:t>
            </a:r>
            <a:r>
              <a:rPr lang="en-GB" altLang="en-US" dirty="0" smtClean="0"/>
              <a:t>action: </a:t>
            </a:r>
            <a:r>
              <a:rPr lang="en-GB" altLang="en-US" b="1" i="1" dirty="0" smtClean="0"/>
              <a:t>the dog ate the bone.</a:t>
            </a:r>
            <a:endParaRPr lang="en-GB" altLang="en-US" b="1" i="1" dirty="0"/>
          </a:p>
          <a:p>
            <a:r>
              <a:rPr lang="en-GB" altLang="en-US" dirty="0"/>
              <a:t>Verbs are </a:t>
            </a:r>
            <a:r>
              <a:rPr lang="en-GB" altLang="en-US" b="1" dirty="0"/>
              <a:t>passive</a:t>
            </a:r>
            <a:r>
              <a:rPr lang="en-GB" altLang="en-US" dirty="0"/>
              <a:t> when the subject of the sentence has the action done to </a:t>
            </a:r>
            <a:r>
              <a:rPr lang="en-GB" altLang="en-US" dirty="0" smtClean="0"/>
              <a:t>it: </a:t>
            </a:r>
            <a:r>
              <a:rPr lang="en-GB" altLang="en-US" b="1" i="1" dirty="0" smtClean="0"/>
              <a:t>the bone was eaten by the dog.</a:t>
            </a:r>
          </a:p>
          <a:p>
            <a:pPr marL="0" indent="0">
              <a:buNone/>
            </a:pPr>
            <a:r>
              <a:rPr lang="en-GB" altLang="en-US" dirty="0" err="1" smtClean="0"/>
              <a:t>E.g</a:t>
            </a:r>
            <a:r>
              <a:rPr lang="en-GB" altLang="en-US" dirty="0" smtClean="0"/>
              <a:t>:</a:t>
            </a:r>
          </a:p>
          <a:p>
            <a:r>
              <a:rPr lang="en-GB" altLang="en-US" i="1" dirty="0"/>
              <a:t>The suspect was arrested late on Thursday night.</a:t>
            </a:r>
          </a:p>
          <a:p>
            <a:r>
              <a:rPr lang="en-GB" altLang="en-US" i="1" dirty="0"/>
              <a:t>The last slice of cake has been eaten</a:t>
            </a:r>
            <a:r>
              <a:rPr lang="en-GB" altLang="en-US" i="1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3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Modal Verbs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These are special auxiliary </a:t>
            </a:r>
            <a:r>
              <a:rPr lang="en-GB" dirty="0" smtClean="0"/>
              <a:t>(additional/helping) verbs </a:t>
            </a:r>
            <a:r>
              <a:rPr lang="en-GB" dirty="0"/>
              <a:t>which express possibility, obligation or </a:t>
            </a:r>
            <a:r>
              <a:rPr lang="en-GB" dirty="0" smtClean="0"/>
              <a:t>ability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i="1" dirty="0"/>
              <a:t>can, will, shall, could, would, should, may, might, must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35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you can do to help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Read impersonal styles of text, e.g. </a:t>
            </a:r>
            <a:r>
              <a:rPr lang="en-GB" dirty="0" smtClean="0"/>
              <a:t>instructions, newspaper </a:t>
            </a:r>
            <a:r>
              <a:rPr lang="en-GB" dirty="0"/>
              <a:t>articles, </a:t>
            </a:r>
            <a:r>
              <a:rPr lang="en-GB" dirty="0" smtClean="0"/>
              <a:t>(</a:t>
            </a:r>
            <a:r>
              <a:rPr lang="en-GB" dirty="0"/>
              <a:t>First News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Discuss plans for the weekend ahead (</a:t>
            </a:r>
            <a:r>
              <a:rPr lang="en-GB" i="1" dirty="0"/>
              <a:t>could we</a:t>
            </a:r>
            <a:r>
              <a:rPr lang="en-GB" dirty="0"/>
              <a:t>…); </a:t>
            </a:r>
            <a:r>
              <a:rPr lang="en-GB" dirty="0" smtClean="0"/>
              <a:t>possibilities or hopes </a:t>
            </a:r>
            <a:r>
              <a:rPr lang="en-GB" dirty="0"/>
              <a:t>for the future </a:t>
            </a:r>
            <a:r>
              <a:rPr lang="en-GB" i="1" dirty="0"/>
              <a:t>(I might be able to…)</a:t>
            </a:r>
            <a:r>
              <a:rPr lang="en-GB" dirty="0"/>
              <a:t>; things that </a:t>
            </a:r>
            <a:r>
              <a:rPr lang="en-GB" dirty="0" smtClean="0"/>
              <a:t>could have happened differently in </a:t>
            </a:r>
            <a:r>
              <a:rPr lang="en-GB" dirty="0"/>
              <a:t>the past (</a:t>
            </a:r>
            <a:r>
              <a:rPr lang="en-GB" i="1" dirty="0"/>
              <a:t>they </a:t>
            </a:r>
            <a:r>
              <a:rPr lang="en-GB" i="1" dirty="0" smtClean="0"/>
              <a:t>could  </a:t>
            </a:r>
            <a:r>
              <a:rPr lang="en-GB" i="1" dirty="0"/>
              <a:t>have…)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30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657" y="457201"/>
            <a:ext cx="8980098" cy="5668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i="1" dirty="0" smtClean="0"/>
              <a:t>Use </a:t>
            </a:r>
            <a:r>
              <a:rPr lang="en-GB" b="1" i="1" dirty="0"/>
              <a:t>a range of devices to build cohesion (e.g. conjunctions, adverbials of time and place, pronouns, synonyms) within and across paragraphs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Cohesive devices </a:t>
            </a:r>
            <a:r>
              <a:rPr lang="en-GB" dirty="0" smtClean="0"/>
              <a:t>– word and phrases to link ideas together; e.g. conjunctions such as: </a:t>
            </a:r>
            <a:r>
              <a:rPr lang="en-GB" b="1" i="1" dirty="0" smtClean="0"/>
              <a:t>because, while, although</a:t>
            </a:r>
          </a:p>
          <a:p>
            <a:pPr marL="0" indent="0">
              <a:buNone/>
            </a:pPr>
            <a:endParaRPr lang="en-GB" b="1" i="1" dirty="0" smtClean="0"/>
          </a:p>
          <a:p>
            <a:pPr marL="0" indent="0">
              <a:buNone/>
            </a:pPr>
            <a:r>
              <a:rPr lang="en-GB" b="1" dirty="0" smtClean="0"/>
              <a:t>Adverbials</a:t>
            </a:r>
            <a:r>
              <a:rPr lang="en-GB" dirty="0" smtClean="0"/>
              <a:t> – an adverb, adverbial phrase or adverbial clause which gives additional information about</a:t>
            </a:r>
            <a:r>
              <a:rPr lang="en-GB" dirty="0" smtClean="0">
                <a:solidFill>
                  <a:srgbClr val="0070C0"/>
                </a:solidFill>
              </a:rPr>
              <a:t> time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manner</a:t>
            </a:r>
            <a:r>
              <a:rPr lang="en-GB" dirty="0" smtClean="0"/>
              <a:t> or </a:t>
            </a:r>
            <a:r>
              <a:rPr lang="en-GB" dirty="0" smtClean="0">
                <a:solidFill>
                  <a:srgbClr val="00B050"/>
                </a:solidFill>
              </a:rPr>
              <a:t>place</a:t>
            </a:r>
            <a:r>
              <a:rPr lang="en-GB" dirty="0" smtClean="0"/>
              <a:t>; e.g. she walked </a:t>
            </a:r>
            <a:r>
              <a:rPr lang="en-GB" b="1" i="1" dirty="0" smtClean="0">
                <a:solidFill>
                  <a:srgbClr val="FF0000"/>
                </a:solidFill>
              </a:rPr>
              <a:t>contentedly</a:t>
            </a:r>
            <a:r>
              <a:rPr lang="en-GB" dirty="0" smtClean="0"/>
              <a:t> </a:t>
            </a:r>
            <a:r>
              <a:rPr lang="en-GB" b="1" i="1" dirty="0" smtClean="0">
                <a:solidFill>
                  <a:srgbClr val="00B050"/>
                </a:solidFill>
              </a:rPr>
              <a:t>through the garden </a:t>
            </a:r>
            <a:r>
              <a:rPr lang="en-GB" b="1" i="1" dirty="0" smtClean="0">
                <a:solidFill>
                  <a:srgbClr val="0070C0"/>
                </a:solidFill>
              </a:rPr>
              <a:t>in the heat of the afternoon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35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Helping with Home Learning: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Encourage your child to teach you the skills and concepts they have learned about in class and explain what they have to do before they actually do it</a:t>
            </a:r>
          </a:p>
          <a:p>
            <a:r>
              <a:rPr lang="en-GB" dirty="0" smtClean="0"/>
              <a:t>Support them with aspects of writing that they may find particularly challenging (e.g. spelling, handwriting, sentence structure)</a:t>
            </a:r>
          </a:p>
          <a:p>
            <a:r>
              <a:rPr lang="en-GB" dirty="0" smtClean="0"/>
              <a:t>Encourage them to read their writing aloud to you, so that they can identify grammatical errors and reflect on potential improvements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6735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Greater Depth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• Write </a:t>
            </a:r>
            <a:r>
              <a:rPr lang="en-GB" dirty="0"/>
              <a:t>effectively for a range of purposes and audiences, selecting the appropriate form and drawing independently on what they have read as models for their own writing (e.g. literary language, characterisation, structure)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• Distinguish </a:t>
            </a:r>
            <a:r>
              <a:rPr lang="en-GB" dirty="0"/>
              <a:t>between the language of speech and </a:t>
            </a:r>
            <a:r>
              <a:rPr lang="en-GB" dirty="0" smtClean="0"/>
              <a:t>writing </a:t>
            </a:r>
            <a:r>
              <a:rPr lang="en-GB" dirty="0"/>
              <a:t>and choose the appropriate register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• Use </a:t>
            </a:r>
            <a:r>
              <a:rPr lang="en-GB" dirty="0"/>
              <a:t>the range of punctuation taught at key stage 2 correctly (e.g. semi-colons, dashes, colons, hyphens) and, when necessary, use such punctuation precisely to enhance meaning and avoid ambiguity</a:t>
            </a:r>
          </a:p>
        </p:txBody>
      </p:sp>
    </p:spTree>
    <p:extLst>
      <p:ext uri="{BB962C8B-B14F-4D97-AF65-F5344CB8AC3E}">
        <p14:creationId xmlns:p14="http://schemas.microsoft.com/office/powerpoint/2010/main" val="1325714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Talk up to children – have high expectations of the vocabulary and content they can cope with – you can always answer questions and rephrase!</a:t>
            </a:r>
          </a:p>
          <a:p>
            <a:r>
              <a:rPr lang="en-GB" dirty="0" smtClean="0"/>
              <a:t>Exploit opportunities – for exploring language everywhere.</a:t>
            </a:r>
          </a:p>
          <a:p>
            <a:r>
              <a:rPr lang="en-GB" dirty="0" smtClean="0"/>
              <a:t>Encourage children out of their reading comfort zone.</a:t>
            </a:r>
          </a:p>
          <a:p>
            <a:r>
              <a:rPr lang="en-GB" dirty="0" smtClean="0"/>
              <a:t>Build the foundations </a:t>
            </a:r>
            <a:r>
              <a:rPr lang="en-GB" smtClean="0"/>
              <a:t>for writing.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163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Aims for this session: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Understand the writing assessment criteria: </a:t>
            </a:r>
            <a:r>
              <a:rPr lang="en-GB" b="1" i="1" dirty="0" smtClean="0"/>
              <a:t>What do students have to do to achieve Age-Related </a:t>
            </a:r>
            <a:r>
              <a:rPr lang="en-GB" b="1" i="1" dirty="0" smtClean="0"/>
              <a:t>Expectations at the end of Year 6?</a:t>
            </a:r>
            <a:endParaRPr lang="en-GB" b="1" i="1" dirty="0" smtClean="0"/>
          </a:p>
          <a:p>
            <a:pPr marL="0" indent="0">
              <a:buNone/>
            </a:pPr>
            <a:endParaRPr lang="en-GB" b="1" i="1" dirty="0" smtClean="0"/>
          </a:p>
          <a:p>
            <a:r>
              <a:rPr lang="en-GB" dirty="0" smtClean="0"/>
              <a:t>Understand how to support your children’s writing: </a:t>
            </a:r>
            <a:r>
              <a:rPr lang="en-GB" b="1" i="1" dirty="0" smtClean="0"/>
              <a:t>What can we as parents do to help them?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43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makes writing difficult?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Historically, students perform better in SATs reading papers than writing assessments – and fewer of our KS2 students are currently achieving Age-Related Expectations and Greater Depth for </a:t>
            </a:r>
            <a:r>
              <a:rPr lang="en-GB" b="1" dirty="0" smtClean="0"/>
              <a:t>writing </a:t>
            </a:r>
            <a:r>
              <a:rPr lang="en-GB" dirty="0" smtClean="0"/>
              <a:t>compared with </a:t>
            </a:r>
            <a:r>
              <a:rPr lang="en-GB" b="1" dirty="0" smtClean="0"/>
              <a:t>reading</a:t>
            </a:r>
            <a:r>
              <a:rPr lang="en-GB" dirty="0" smtClean="0"/>
              <a:t>.</a:t>
            </a:r>
          </a:p>
          <a:p>
            <a:endParaRPr lang="en-GB" b="1" i="1" dirty="0"/>
          </a:p>
          <a:p>
            <a:r>
              <a:rPr lang="en-GB" b="1" i="1" dirty="0" smtClean="0"/>
              <a:t>Why is this?</a:t>
            </a:r>
          </a:p>
          <a:p>
            <a:r>
              <a:rPr lang="en-GB" b="1" i="1" dirty="0" smtClean="0"/>
              <a:t>What can we do about it?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3513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Why is this?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Writing </a:t>
            </a:r>
            <a:r>
              <a:rPr lang="en-GB" dirty="0"/>
              <a:t>is a complex combination of skills: imagination, understanding of audience and purpose</a:t>
            </a:r>
            <a:r>
              <a:rPr lang="en-GB" dirty="0" smtClean="0"/>
              <a:t>, understanding of genre, </a:t>
            </a:r>
            <a:r>
              <a:rPr lang="en-GB" dirty="0"/>
              <a:t>sentence structure, vocabulary choice, handwriting, punctuation and spelling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r>
              <a:rPr lang="en-GB" sz="4800" b="1" dirty="0" smtClean="0"/>
              <a:t>What can we do to make it easier?</a:t>
            </a: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95" t="4086"/>
          <a:stretch/>
        </p:blipFill>
        <p:spPr>
          <a:xfrm>
            <a:off x="6448925" y="3007894"/>
            <a:ext cx="4852737" cy="190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407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Rank these suggestions, 1 being the most useful…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81556" y="1801349"/>
            <a:ext cx="4937757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Reading with your child</a:t>
            </a:r>
          </a:p>
          <a:p>
            <a:r>
              <a:rPr lang="en-GB" dirty="0" smtClean="0"/>
              <a:t>Talking about a shared experience</a:t>
            </a:r>
            <a:endParaRPr lang="en-GB" b="1" dirty="0" smtClean="0"/>
          </a:p>
          <a:p>
            <a:r>
              <a:rPr lang="en-GB" dirty="0" smtClean="0"/>
              <a:t>Buying a SATs question book</a:t>
            </a:r>
          </a:p>
          <a:p>
            <a:r>
              <a:rPr lang="en-GB" dirty="0" smtClean="0"/>
              <a:t>Writing something yourself (a card, shopping list, email)</a:t>
            </a:r>
          </a:p>
          <a:p>
            <a:r>
              <a:rPr lang="en-GB" dirty="0" smtClean="0"/>
              <a:t>Going for a walk</a:t>
            </a:r>
          </a:p>
          <a:p>
            <a:r>
              <a:rPr lang="en-US" dirty="0" smtClean="0"/>
              <a:t>Helping them make a clay model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752124" y="1716657"/>
            <a:ext cx="5531227" cy="391042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Discussing a story in the news</a:t>
            </a:r>
          </a:p>
          <a:p>
            <a:r>
              <a:rPr lang="en-GB" dirty="0"/>
              <a:t>Introducing and explaining new vocabulary</a:t>
            </a:r>
          </a:p>
          <a:p>
            <a:r>
              <a:rPr lang="en-GB" dirty="0"/>
              <a:t>Talking about a favourite scene in a film</a:t>
            </a:r>
          </a:p>
          <a:p>
            <a:r>
              <a:rPr lang="en-GB" dirty="0"/>
              <a:t>Encouraging your child to write a diary</a:t>
            </a:r>
          </a:p>
          <a:p>
            <a:r>
              <a:rPr lang="en-GB" dirty="0" smtClean="0"/>
              <a:t>Singing a song to or with your child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25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Foundations for Writing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Talking – informal and formal contexts</a:t>
            </a:r>
          </a:p>
          <a:p>
            <a:r>
              <a:rPr lang="en-GB" dirty="0" smtClean="0"/>
              <a:t>Reading – types of texts, genres</a:t>
            </a:r>
          </a:p>
          <a:p>
            <a:r>
              <a:rPr lang="en-GB" dirty="0" smtClean="0"/>
              <a:t>General knowledge – curiosity about different topics</a:t>
            </a:r>
          </a:p>
          <a:p>
            <a:r>
              <a:rPr lang="en-GB" dirty="0" smtClean="0"/>
              <a:t>Ability to make connections – logical thinking</a:t>
            </a:r>
          </a:p>
          <a:p>
            <a:r>
              <a:rPr lang="en-GB" dirty="0" smtClean="0"/>
              <a:t>Observational skill – noticing and describing details</a:t>
            </a:r>
          </a:p>
          <a:p>
            <a:r>
              <a:rPr lang="en-GB" dirty="0" smtClean="0"/>
              <a:t>Formulating ideas into sentences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086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Age-Related Expectations (ARE</a:t>
            </a:r>
            <a:r>
              <a:rPr lang="en-US" dirty="0" smtClean="0"/>
              <a:t>) for Year 6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pupil can: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• </a:t>
            </a:r>
            <a:r>
              <a:rPr lang="en-GB" dirty="0"/>
              <a:t>write effectively for a range of purposes and audiences, selecting language that shows good awareness of the reader (e.g. the use of the first person in a diary; direct address in instructions and persuasive writing)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• </a:t>
            </a:r>
            <a:r>
              <a:rPr lang="en-GB" dirty="0"/>
              <a:t>in narratives, describe settings, characters and atmosphere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• </a:t>
            </a:r>
            <a:r>
              <a:rPr lang="en-GB" dirty="0"/>
              <a:t>integrate dialogue in narratives to convey character and advance the </a:t>
            </a:r>
            <a:r>
              <a:rPr lang="en-GB" dirty="0" smtClean="0"/>
              <a:t>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447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57989"/>
            <a:ext cx="10972800" cy="5368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• use verb tenses consistently and correctly throughout their writing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• </a:t>
            </a:r>
            <a:r>
              <a:rPr lang="en-GB" dirty="0"/>
              <a:t>use the range of punctuation taught at key stage 2 mostly </a:t>
            </a:r>
            <a:r>
              <a:rPr lang="en-GB" dirty="0" smtClean="0"/>
              <a:t>correctly </a:t>
            </a:r>
            <a:r>
              <a:rPr lang="en-GB" dirty="0"/>
              <a:t>(e.g. inverted commas and other punctuation to indicate direct speech)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• </a:t>
            </a:r>
            <a:r>
              <a:rPr lang="en-GB" dirty="0"/>
              <a:t>spell correctly most words from the year 5 / year 6 spelling list</a:t>
            </a:r>
            <a:r>
              <a:rPr lang="en-GB" dirty="0" smtClean="0"/>
              <a:t>, </a:t>
            </a:r>
            <a:r>
              <a:rPr lang="en-GB" dirty="0"/>
              <a:t>and use a dictionary to check the spelling of uncommon or more ambitious vocabulary 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• </a:t>
            </a:r>
            <a:r>
              <a:rPr lang="en-GB" dirty="0"/>
              <a:t>maintain legibility in joined handwriting when writing at speed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1821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343" y="609601"/>
            <a:ext cx="10205049" cy="5516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ARE: </a:t>
            </a:r>
            <a:r>
              <a:rPr lang="en-GB" b="1" i="1" dirty="0"/>
              <a:t>S</a:t>
            </a:r>
            <a:r>
              <a:rPr lang="en-GB" b="1" i="1" dirty="0" smtClean="0"/>
              <a:t>elect </a:t>
            </a:r>
            <a:r>
              <a:rPr lang="en-GB" b="1" i="1" dirty="0"/>
              <a:t>vocabulary and grammatical structures that reflect what the writing requires, doing this mostly appropriately (e.g. using contracted forms in dialogues in narrative; using passive verbs to affect how information is presented; using modal verbs to suggest degrees of possibility) </a:t>
            </a:r>
            <a:endParaRPr lang="en-GB" b="1" i="1" dirty="0" smtClean="0"/>
          </a:p>
          <a:p>
            <a:pPr marL="0" indent="0">
              <a:buNone/>
            </a:pPr>
            <a:r>
              <a:rPr lang="en-GB" b="1" dirty="0" smtClean="0"/>
              <a:t>GD</a:t>
            </a:r>
            <a:r>
              <a:rPr lang="en-GB" b="1" dirty="0" smtClean="0"/>
              <a:t>: </a:t>
            </a:r>
            <a:r>
              <a:rPr lang="en-GB" b="1" i="1" dirty="0" smtClean="0"/>
              <a:t>Exercise </a:t>
            </a:r>
            <a:r>
              <a:rPr lang="en-GB" b="1" i="1" dirty="0"/>
              <a:t>an assured and conscious control over levels of formality, particularly through manipulating grammar and vocabulary to achieve </a:t>
            </a:r>
            <a:r>
              <a:rPr lang="en-GB" b="1" i="1" dirty="0" smtClean="0"/>
              <a:t>this. </a:t>
            </a:r>
            <a:endParaRPr lang="en-GB" b="1" i="1" dirty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Encourage your child to rephrase a conversational comment as if they were talking to a teacher/ unfamiliar adult</a:t>
            </a:r>
          </a:p>
          <a:p>
            <a:pPr marL="0" indent="0">
              <a:buNone/>
            </a:pPr>
            <a:r>
              <a:rPr lang="en-GB" dirty="0" smtClean="0"/>
              <a:t>E.g. “Mum! Help!” ~ “Some assistance would be appreciated.”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05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</TotalTime>
  <Words>1011</Words>
  <Application>Microsoft Office PowerPoint</Application>
  <PresentationFormat>Widescreen</PresentationFormat>
  <Paragraphs>86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Supporting Writing at Key Stage 2</vt:lpstr>
      <vt:lpstr>Aims for this session:</vt:lpstr>
      <vt:lpstr>What makes writing difficult?</vt:lpstr>
      <vt:lpstr>Why is this?</vt:lpstr>
      <vt:lpstr>Rank these suggestions, 1 being the most useful…</vt:lpstr>
      <vt:lpstr>Foundations for Writing</vt:lpstr>
      <vt:lpstr>Age-Related Expectations (ARE) for Year 6 </vt:lpstr>
      <vt:lpstr>PowerPoint Presentation</vt:lpstr>
      <vt:lpstr>PowerPoint Presentation</vt:lpstr>
      <vt:lpstr>PowerPoint Presentation</vt:lpstr>
      <vt:lpstr>Passive verbs</vt:lpstr>
      <vt:lpstr>Modal Verbs</vt:lpstr>
      <vt:lpstr>What you can do to help</vt:lpstr>
      <vt:lpstr>PowerPoint Presentation</vt:lpstr>
      <vt:lpstr>Helping with Home Learning:</vt:lpstr>
      <vt:lpstr>Greater Depth</vt:lpstr>
      <vt:lpstr>Remember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Writing at Key Stage 2</dc:title>
  <dc:creator>Claire Newman</dc:creator>
  <cp:lastModifiedBy>Claire Newman</cp:lastModifiedBy>
  <cp:revision>29</cp:revision>
  <dcterms:created xsi:type="dcterms:W3CDTF">2019-01-21T13:23:39Z</dcterms:created>
  <dcterms:modified xsi:type="dcterms:W3CDTF">2019-01-28T15:12:06Z</dcterms:modified>
</cp:coreProperties>
</file>